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9" r:id="rId4"/>
    <p:sldId id="258" r:id="rId5"/>
    <p:sldId id="261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84" r:id="rId14"/>
    <p:sldId id="268" r:id="rId15"/>
    <p:sldId id="283" r:id="rId16"/>
    <p:sldId id="269" r:id="rId17"/>
    <p:sldId id="270" r:id="rId18"/>
    <p:sldId id="272" r:id="rId19"/>
    <p:sldId id="285" r:id="rId20"/>
    <p:sldId id="271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6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5E4D7-74C1-4C65-86D1-43A9B1012515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D0418-0B22-48CA-9B12-DCC7BE46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7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D0418-0B22-48CA-9B12-DCC7BE462C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65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D0418-0B22-48CA-9B12-DCC7BE462C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EF9D158-F16A-45D1-9C68-4491F13E89C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4A804A6-A9AA-4735-9E47-22B38B6AF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D158-F16A-45D1-9C68-4491F13E89C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04A6-A9AA-4735-9E47-22B38B6AF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D158-F16A-45D1-9C68-4491F13E89C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04A6-A9AA-4735-9E47-22B38B6AF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EF9D158-F16A-45D1-9C68-4491F13E89C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04A6-A9AA-4735-9E47-22B38B6AF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EF9D158-F16A-45D1-9C68-4491F13E89C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4A804A6-A9AA-4735-9E47-22B38B6AF12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EF9D158-F16A-45D1-9C68-4491F13E89C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4A804A6-A9AA-4735-9E47-22B38B6AF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EF9D158-F16A-45D1-9C68-4491F13E89C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4A804A6-A9AA-4735-9E47-22B38B6AF12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D158-F16A-45D1-9C68-4491F13E89C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04A6-A9AA-4735-9E47-22B38B6AF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EF9D158-F16A-45D1-9C68-4491F13E89C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4A804A6-A9AA-4735-9E47-22B38B6AF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EF9D158-F16A-45D1-9C68-4491F13E89C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4A804A6-A9AA-4735-9E47-22B38B6AF12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EF9D158-F16A-45D1-9C68-4491F13E89C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4A804A6-A9AA-4735-9E47-22B38B6AF12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EF9D158-F16A-45D1-9C68-4491F13E89C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4A804A6-A9AA-4735-9E47-22B38B6AF12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0544" y="1498552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ROZDZIELANIE, ROZPUSZCZANIE </a:t>
            </a:r>
            <a:br>
              <a:rPr lang="pl-PL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 ROZTWARZANIE </a:t>
            </a:r>
            <a:br>
              <a:rPr lang="pl-PL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SUBSTANCJI CHEMICZNYCH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0544" y="2972544"/>
            <a:ext cx="8062912" cy="1752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4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ln w="6350"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Sączenie</a:t>
            </a:r>
            <a:endParaRPr lang="en-US" sz="4000" dirty="0">
              <a:ln w="6350"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</a:pPr>
            <a:r>
              <a:rPr lang="pl-PL" dirty="0" smtClean="0"/>
              <a:t>Ma zastosowanie przy </a:t>
            </a:r>
            <a:r>
              <a:rPr lang="pl-PL" dirty="0"/>
              <a:t>rozdzielaniu ciał stałych i cieczy. </a:t>
            </a:r>
            <a:endParaRPr lang="pl-PL" dirty="0" smtClean="0"/>
          </a:p>
          <a:p>
            <a:pPr>
              <a:buClr>
                <a:schemeClr val="accent2"/>
              </a:buClr>
            </a:pPr>
            <a:r>
              <a:rPr lang="pl-PL" dirty="0" smtClean="0"/>
              <a:t>Polega </a:t>
            </a:r>
            <a:r>
              <a:rPr lang="pl-PL" dirty="0"/>
              <a:t>na przepuszczaniu substancji przez sączek o odpowiedniej wielkości tak, aby wszystkie drobiny ciała stałego pozostały na sączku, a ciecz przeszła do zbiornika (np. kolby). </a:t>
            </a:r>
            <a:endParaRPr lang="pl-PL" dirty="0" smtClean="0"/>
          </a:p>
          <a:p>
            <a:pPr>
              <a:buClr>
                <a:schemeClr val="accent2"/>
              </a:buClr>
            </a:pPr>
            <a:r>
              <a:rPr lang="pl-PL" dirty="0" smtClean="0"/>
              <a:t>Metoda </a:t>
            </a:r>
            <a:r>
              <a:rPr lang="pl-PL" dirty="0"/>
              <a:t>ta jest metodą mało dokładną ale często wystarczającą przy rozdzielaniu substancji.</a:t>
            </a:r>
          </a:p>
          <a:p>
            <a:pPr>
              <a:buClr>
                <a:schemeClr val="accent2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2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ln w="6350"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Sączenie</a:t>
            </a:r>
            <a:endParaRPr lang="en-US" sz="4000" dirty="0">
              <a:ln w="6350"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6" t="25390" r="23857" b="28701"/>
          <a:stretch/>
        </p:blipFill>
        <p:spPr>
          <a:xfrm>
            <a:off x="611560" y="2420888"/>
            <a:ext cx="1956621" cy="3240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0" t="25369" r="21209" b="14112"/>
          <a:stretch/>
        </p:blipFill>
        <p:spPr>
          <a:xfrm>
            <a:off x="3733093" y="2421248"/>
            <a:ext cx="1771625" cy="3240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" t="9888" r="15084" b="13197"/>
          <a:stretch/>
        </p:blipFill>
        <p:spPr>
          <a:xfrm>
            <a:off x="6732240" y="2420888"/>
            <a:ext cx="1972109" cy="3240000"/>
          </a:xfrm>
          <a:prstGeom prst="rect">
            <a:avLst/>
          </a:prstGeom>
        </p:spPr>
      </p:pic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720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pl-PL" dirty="0" smtClean="0"/>
              <a:t>Do przeprowadzenia doświadczenia użyto roztworu mąki i wody.</a:t>
            </a:r>
            <a:endParaRPr lang="pl-PL" dirty="0"/>
          </a:p>
          <a:p>
            <a:pPr>
              <a:buClr>
                <a:schemeClr val="accent2"/>
              </a:buClr>
            </a:pPr>
            <a:endParaRPr lang="en-US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61309" y="5733256"/>
            <a:ext cx="2657121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Roztwór przed przeprowadzeniem doświadczenia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290344" y="5733256"/>
            <a:ext cx="2657121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Sączenie roztworu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389733" y="5733255"/>
            <a:ext cx="2657121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Oddzielone od siebie mąka i woda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7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ln w="6350"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Destylacja</a:t>
            </a:r>
            <a:endParaRPr lang="en-US" sz="4000" dirty="0">
              <a:ln w="6350"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975192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2"/>
              </a:buClr>
            </a:pPr>
            <a:r>
              <a:rPr lang="pl-PL" dirty="0" smtClean="0"/>
              <a:t>Metoda </a:t>
            </a:r>
            <a:r>
              <a:rPr lang="pl-PL" dirty="0"/>
              <a:t>rozdzielania substancji polegająca na wykorzystaniu różnic pomiędzy temperaturami wrzenia poszczególnych składników. </a:t>
            </a:r>
            <a:endParaRPr lang="pl-PL" dirty="0" smtClean="0"/>
          </a:p>
          <a:p>
            <a:pPr>
              <a:buClr>
                <a:schemeClr val="accent2"/>
              </a:buClr>
            </a:pPr>
            <a:r>
              <a:rPr lang="pl-PL" dirty="0" smtClean="0"/>
              <a:t>Stosowana </a:t>
            </a:r>
            <a:r>
              <a:rPr lang="pl-PL" dirty="0"/>
              <a:t>jest do rozdzielania mieszanin ciekłych. </a:t>
            </a:r>
            <a:endParaRPr lang="pl-PL" dirty="0" smtClean="0"/>
          </a:p>
          <a:p>
            <a:pPr>
              <a:buClr>
                <a:schemeClr val="accent2"/>
              </a:buClr>
            </a:pPr>
            <a:r>
              <a:rPr lang="pl-PL" dirty="0" smtClean="0"/>
              <a:t>Polega </a:t>
            </a:r>
            <a:r>
              <a:rPr lang="pl-PL" dirty="0"/>
              <a:t>na podgrzaniu w odpowiednim pojemniku rozdzielanej mieszaniny do temperatury wrzenia jednej z substancji (bardziej lotnej). </a:t>
            </a:r>
            <a:endParaRPr lang="pl-PL" dirty="0" smtClean="0"/>
          </a:p>
          <a:p>
            <a:pPr>
              <a:buClr>
                <a:schemeClr val="accent2"/>
              </a:buClr>
            </a:pPr>
            <a:r>
              <a:rPr lang="pl-PL" dirty="0" smtClean="0"/>
              <a:t>Para </a:t>
            </a:r>
            <a:r>
              <a:rPr lang="pl-PL" dirty="0"/>
              <a:t>składnika bardziej lotnego jest następnie chłodzona (w chłodnicy) i skraplana do odpowiedniego pojemnika zwanego odbieralnikiem. </a:t>
            </a:r>
            <a:endParaRPr lang="pl-PL" dirty="0" smtClean="0"/>
          </a:p>
          <a:p>
            <a:pPr>
              <a:buClr>
                <a:schemeClr val="accent2"/>
              </a:buClr>
            </a:pPr>
            <a:r>
              <a:rPr lang="pl-PL" dirty="0" smtClean="0"/>
              <a:t>W </a:t>
            </a:r>
            <a:r>
              <a:rPr lang="pl-PL" dirty="0"/>
              <a:t>przypadku destylacji mieszanin ciekłych np. ropy naftowej destylacje prowadzi się w odpowiednim przedziale temperatur. Otrzymany w ten sposób destylat nazywamy frakcją.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4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ln w="6350"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Destylacja</a:t>
            </a:r>
            <a:endParaRPr lang="en-US" sz="4000" dirty="0">
              <a:ln w="6350"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8437970" cy="4104456"/>
          </a:xfrm>
        </p:spPr>
      </p:pic>
      <p:sp>
        <p:nvSpPr>
          <p:cNvPr id="5" name="pole tekstowe 4"/>
          <p:cNvSpPr txBox="1"/>
          <p:nvPr/>
        </p:nvSpPr>
        <p:spPr>
          <a:xfrm>
            <a:off x="1259632" y="5941648"/>
            <a:ext cx="662473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Aparatura do przeprowadzania destylacji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5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n w="6350"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Sedymentacja</a:t>
            </a:r>
            <a:endParaRPr lang="en-US" sz="4000" dirty="0">
              <a:ln w="6350"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pl-PL" dirty="0"/>
              <a:t>P</a:t>
            </a:r>
            <a:r>
              <a:rPr lang="pl-PL" dirty="0" smtClean="0"/>
              <a:t>roces </a:t>
            </a:r>
            <a:r>
              <a:rPr lang="pl-PL" dirty="0"/>
              <a:t>wykorzystujący różnicę mas i rozmiarów poszczególnych drobin. </a:t>
            </a:r>
            <a:endParaRPr lang="pl-PL" dirty="0" smtClean="0"/>
          </a:p>
          <a:p>
            <a:pPr>
              <a:buClr>
                <a:schemeClr val="accent2"/>
              </a:buClr>
            </a:pPr>
            <a:r>
              <a:rPr lang="pl-PL" dirty="0" smtClean="0"/>
              <a:t>Polega na opadaniu cięższych składników mieszaniny na dno naczynia.</a:t>
            </a:r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0" t="37285" r="18570" b="31357"/>
          <a:stretch/>
        </p:blipFill>
        <p:spPr>
          <a:xfrm>
            <a:off x="2267744" y="4221088"/>
            <a:ext cx="1569417" cy="2160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6" t="26711" r="21474" b="25888"/>
          <a:stretch/>
        </p:blipFill>
        <p:spPr>
          <a:xfrm>
            <a:off x="5292080" y="4221088"/>
            <a:ext cx="1609812" cy="2160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723891" y="6422747"/>
            <a:ext cx="2657121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Stan początkowy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860032" y="6422747"/>
            <a:ext cx="2808312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Stan po upływie dnia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1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ln w="6350"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Zlewanie</a:t>
            </a:r>
            <a:endParaRPr lang="en-US" sz="4000" dirty="0">
              <a:ln w="6350"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pl-PL" dirty="0" smtClean="0"/>
              <a:t>Jest to proces polegający na przelaniu klarownej cieczy znad osadu.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6" r="9661" b="24717"/>
          <a:stretch/>
        </p:blipFill>
        <p:spPr>
          <a:xfrm>
            <a:off x="5868144" y="3248951"/>
            <a:ext cx="2939052" cy="2880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5" t="30798" r="18909" b="26948"/>
          <a:stretch/>
        </p:blipFill>
        <p:spPr>
          <a:xfrm>
            <a:off x="683568" y="3248951"/>
            <a:ext cx="2393599" cy="2880000"/>
          </a:xfrm>
          <a:prstGeom prst="rect">
            <a:avLst/>
          </a:prstGeom>
        </p:spPr>
      </p:pic>
      <p:sp>
        <p:nvSpPr>
          <p:cNvPr id="10" name="Strzałka w prawo 9"/>
          <p:cNvSpPr/>
          <p:nvPr/>
        </p:nvSpPr>
        <p:spPr>
          <a:xfrm>
            <a:off x="3347864" y="4293096"/>
            <a:ext cx="2232248" cy="79208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6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n w="6350"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Krystalizacja</a:t>
            </a:r>
            <a:endParaRPr lang="en-US" sz="4000" dirty="0">
              <a:ln w="6350"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accent2"/>
              </a:buClr>
            </a:pPr>
            <a:r>
              <a:rPr lang="pl-PL" dirty="0" smtClean="0"/>
              <a:t>Metoda </a:t>
            </a:r>
            <a:r>
              <a:rPr lang="pl-PL" dirty="0"/>
              <a:t>pozwalająca rozdzielać roztwory substancji stałych w cieczach. </a:t>
            </a:r>
            <a:endParaRPr lang="pl-PL" dirty="0" smtClean="0"/>
          </a:p>
          <a:p>
            <a:pPr>
              <a:buClr>
                <a:schemeClr val="accent2"/>
              </a:buClr>
            </a:pPr>
            <a:r>
              <a:rPr lang="pl-PL" dirty="0" smtClean="0"/>
              <a:t>Często </a:t>
            </a:r>
            <a:r>
              <a:rPr lang="pl-PL" dirty="0"/>
              <a:t>stosowana do oczyszczenia substancji stałej poprzez rozpuszczenie jej w odpowiednim rozpuszczalniku a następnie przeprowadzenie krystalizacji poprzez częściowe </a:t>
            </a:r>
            <a:r>
              <a:rPr lang="pl-PL" dirty="0" smtClean="0"/>
              <a:t>zatężenie roztworu</a:t>
            </a:r>
            <a:r>
              <a:rPr lang="pl-PL" dirty="0"/>
              <a:t>, oziębienie bądź wysolenie (dodanie innej substancji zmniejszającej rozpuszczalność substancji już zawartej w roztworze).</a:t>
            </a:r>
          </a:p>
          <a:p>
            <a:pPr>
              <a:buClr>
                <a:schemeClr val="accent2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2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2469" y="0"/>
            <a:ext cx="8229600" cy="1399032"/>
          </a:xfrm>
        </p:spPr>
        <p:txBody>
          <a:bodyPr>
            <a:normAutofit/>
          </a:bodyPr>
          <a:lstStyle/>
          <a:p>
            <a:r>
              <a:rPr lang="pl-PL" sz="4000" dirty="0" smtClean="0">
                <a:ln w="6350"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Krystalizacja</a:t>
            </a:r>
            <a:endParaRPr lang="en-US" sz="4000" dirty="0">
              <a:ln w="6350"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5" t="30408" r="2515" b="17361"/>
          <a:stretch/>
        </p:blipFill>
        <p:spPr>
          <a:xfrm>
            <a:off x="227914" y="3021212"/>
            <a:ext cx="3097351" cy="2880000"/>
          </a:xfrm>
          <a:prstGeom prst="rect">
            <a:avLst/>
          </a:prstGeom>
        </p:spPr>
      </p:pic>
      <p:sp>
        <p:nvSpPr>
          <p:cNvPr id="14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720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pl-PL" sz="2400" dirty="0" smtClean="0"/>
              <a:t>Do sporządzenia roztworu użyto siarczanu (VI) miedzi (II), który następnie rozpuszczono w wodzie i pozostawiono do ostygnięcia.</a:t>
            </a:r>
            <a:endParaRPr lang="pl-PL" sz="2400" dirty="0"/>
          </a:p>
          <a:p>
            <a:pPr>
              <a:buClr>
                <a:schemeClr val="accent2"/>
              </a:buClr>
            </a:pPr>
            <a:endParaRPr lang="en-US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3563888" y="3861047"/>
            <a:ext cx="4896544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Wygląd roztworu tuż po rozpuszczeniu siarczanu (VI) miedzi (II) w gorącej wodzie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6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3794" y="13744"/>
            <a:ext cx="8229600" cy="1399032"/>
          </a:xfrm>
        </p:spPr>
        <p:txBody>
          <a:bodyPr/>
          <a:lstStyle/>
          <a:p>
            <a:r>
              <a:rPr lang="pl-PL" sz="4000" dirty="0">
                <a:ln w="6350"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Krystalizacja</a:t>
            </a:r>
            <a:endParaRPr lang="en-US" sz="4000" dirty="0">
              <a:ln w="6350"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" t="20460" r="11348" b="11371"/>
          <a:stretch/>
        </p:blipFill>
        <p:spPr>
          <a:xfrm>
            <a:off x="395536" y="1628800"/>
            <a:ext cx="2585113" cy="3600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02"/>
          <a:stretch/>
        </p:blipFill>
        <p:spPr>
          <a:xfrm>
            <a:off x="3296663" y="1628800"/>
            <a:ext cx="2643489" cy="3600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6" t="35153" r="18362" b="11889"/>
          <a:stretch/>
        </p:blipFill>
        <p:spPr>
          <a:xfrm>
            <a:off x="6300910" y="1628800"/>
            <a:ext cx="2718874" cy="3600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23528" y="5519095"/>
            <a:ext cx="2657121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Stan doświadczenia po upływie 30 minut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300909" y="5545635"/>
            <a:ext cx="2657121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Stan doświadczenia po upływie 2 dni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297501" y="5557556"/>
            <a:ext cx="2657121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Stan doświadczenia po upływie 24 godzin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4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2469" y="0"/>
            <a:ext cx="8229600" cy="1399032"/>
          </a:xfrm>
        </p:spPr>
        <p:txBody>
          <a:bodyPr>
            <a:normAutofit/>
          </a:bodyPr>
          <a:lstStyle/>
          <a:p>
            <a:r>
              <a:rPr lang="pl-PL" sz="4000" dirty="0" smtClean="0">
                <a:ln w="6350"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Krystalizacja</a:t>
            </a:r>
            <a:endParaRPr lang="en-US" sz="4000" dirty="0">
              <a:ln w="6350"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4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720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pl-PL" sz="2400" dirty="0" smtClean="0"/>
              <a:t>Efekt krystalizacji można także uzyskać poprzez przygotowanie gorącego roztworu octanu sodu, a następnie wylanie go na chłodniejszą powierzchnię. Roztwór natychmiastowo krzepnieje, tworząc przezroczyste kryształy.</a:t>
            </a:r>
            <a:endParaRPr lang="en-US" sz="2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3" t="24518" r="35795" b="37741"/>
          <a:stretch/>
        </p:blipFill>
        <p:spPr>
          <a:xfrm>
            <a:off x="564159" y="3614304"/>
            <a:ext cx="1822995" cy="2880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9" t="46140" r="30197" b="37172"/>
          <a:stretch/>
        </p:blipFill>
        <p:spPr>
          <a:xfrm>
            <a:off x="3635896" y="3623432"/>
            <a:ext cx="486715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6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to jest roztwór?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Roztwór</a:t>
            </a:r>
            <a:r>
              <a:rPr lang="pl-PL" dirty="0"/>
              <a:t> – jednorodna mieszanina dwóch lub więcej związków chemicznych lub pierwiastków chemicznych. </a:t>
            </a:r>
            <a:endParaRPr lang="pl-PL" dirty="0" smtClean="0"/>
          </a:p>
          <a:p>
            <a:r>
              <a:rPr lang="pl-PL" dirty="0" smtClean="0"/>
              <a:t>Skład </a:t>
            </a:r>
            <a:r>
              <a:rPr lang="pl-PL" dirty="0"/>
              <a:t>roztworów określa się przez podanie stężenia składników. W roztworach zwykle jeden ze związków chemicznych jest nazywany rozpuszczalnikiem, a drugi substancją rozpuszczaną.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7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ln w="6350"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Adsorpcja</a:t>
            </a:r>
            <a:endParaRPr lang="en-US" sz="4000" dirty="0">
              <a:ln w="6350"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>
                <a:schemeClr val="accent2"/>
              </a:buClr>
            </a:pPr>
            <a:r>
              <a:rPr lang="pl-PL" dirty="0" smtClean="0"/>
              <a:t>Polega </a:t>
            </a:r>
            <a:r>
              <a:rPr lang="pl-PL" dirty="0"/>
              <a:t>na wykorzystaniu zdolności podłoża do pochłaniania (adsorbowania) składników mieszaniny. </a:t>
            </a:r>
            <a:endParaRPr lang="pl-PL" dirty="0" smtClean="0"/>
          </a:p>
          <a:p>
            <a:pPr>
              <a:buClr>
                <a:schemeClr val="accent2"/>
              </a:buClr>
            </a:pPr>
            <a:r>
              <a:rPr lang="pl-PL" dirty="0" smtClean="0"/>
              <a:t>Substancja</a:t>
            </a:r>
            <a:r>
              <a:rPr lang="pl-PL" dirty="0"/>
              <a:t>, na której zachodzi proces nazywana jest adsorbentem, zaś substancja, która ulega adsorpcji – adsorbatem. </a:t>
            </a:r>
            <a:endParaRPr lang="pl-PL" dirty="0" smtClean="0"/>
          </a:p>
          <a:p>
            <a:pPr>
              <a:buClr>
                <a:schemeClr val="accent2"/>
              </a:buClr>
            </a:pPr>
            <a:r>
              <a:rPr lang="pl-PL" dirty="0" smtClean="0"/>
              <a:t>Adsorbentami </a:t>
            </a:r>
            <a:r>
              <a:rPr lang="pl-PL" dirty="0"/>
              <a:t>są najczęściej ciała stałe o bardzo dobrze rozwiniętej powierzchni, np. węgiel lekarski, który wrzucony do rozcieńczonego soku powoduje jego odbarwienie pochłaniając składniki roztworu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9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2469" y="0"/>
            <a:ext cx="8229600" cy="1399032"/>
          </a:xfrm>
        </p:spPr>
        <p:txBody>
          <a:bodyPr>
            <a:normAutofit/>
          </a:bodyPr>
          <a:lstStyle/>
          <a:p>
            <a:r>
              <a:rPr lang="pl-PL" sz="4000" dirty="0" smtClean="0">
                <a:ln w="6350"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Adsorpcja</a:t>
            </a:r>
            <a:endParaRPr lang="en-US" sz="4000" dirty="0">
              <a:ln w="6350"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4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720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pl-PL" sz="2400" dirty="0" smtClean="0"/>
              <a:t>Poniżej przedstawiono przebieg doświadczenia, w którym mieszaninę wody i atramentu przepuszczono przez węgiel aktywny</a:t>
            </a:r>
            <a:endParaRPr lang="pl-PL" sz="2400" dirty="0"/>
          </a:p>
          <a:p>
            <a:pPr>
              <a:buClr>
                <a:schemeClr val="accent2"/>
              </a:buClr>
            </a:pPr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0" t="19597" r="13310" b="32515"/>
          <a:stretch/>
        </p:blipFill>
        <p:spPr>
          <a:xfrm>
            <a:off x="1652088" y="2708920"/>
            <a:ext cx="1728000" cy="2880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6" r="8211" b="24130"/>
          <a:stretch/>
        </p:blipFill>
        <p:spPr>
          <a:xfrm>
            <a:off x="5292080" y="2708920"/>
            <a:ext cx="2306017" cy="28800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152483" y="5661248"/>
            <a:ext cx="2657121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Przygotowany roztwór wody z atramentem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788025" y="5661248"/>
            <a:ext cx="360040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Węgiel aktywny wychwytuje cząstki atramentu, oddzielając go od wody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1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ln w="6350"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Chromatografia</a:t>
            </a:r>
            <a:endParaRPr lang="en-US" sz="4000" dirty="0">
              <a:ln w="6350"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pl-PL" dirty="0" smtClean="0"/>
              <a:t>Jest to metoda rozdzielania mieszanin, która wykorzystuje różnice w szybkości przemieszczania się poszczególnych składników podczas przepływu ich roztworu przez nieruchomy adsorbent.</a:t>
            </a:r>
          </a:p>
          <a:p>
            <a:pPr>
              <a:buClr>
                <a:schemeClr val="accent2"/>
              </a:buClr>
            </a:pPr>
            <a:r>
              <a:rPr lang="pl-PL" dirty="0" smtClean="0"/>
              <a:t>Różnice te wynikają z odmiennych sił oddziaływań między drobinami substancji rozdzielanych i materiałem </a:t>
            </a:r>
            <a:r>
              <a:rPr lang="pl-PL" dirty="0" err="1" smtClean="0"/>
              <a:t>adsorbenta</a:t>
            </a:r>
            <a:r>
              <a:rPr lang="pl-PL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5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090" y="-17140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ln w="6350"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Chromatografia</a:t>
            </a:r>
            <a:endParaRPr lang="en-US" sz="4000" dirty="0">
              <a:ln w="6350"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4" name="Symbol zastępczy zawartości 2"/>
          <p:cNvSpPr>
            <a:spLocks noGrp="1"/>
          </p:cNvSpPr>
          <p:nvPr>
            <p:ph idx="1"/>
          </p:nvPr>
        </p:nvSpPr>
        <p:spPr>
          <a:xfrm>
            <a:off x="2627784" y="1064855"/>
            <a:ext cx="3600400" cy="4572000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accent2"/>
              </a:buClr>
            </a:pPr>
            <a:r>
              <a:rPr lang="pl-PL" sz="2400" dirty="0" smtClean="0"/>
              <a:t>Wykorzystując metodę chromatografii możemy doprowadzić do rozdzielenia czarnego atramentu cienkopisu na wiele innych barw, m.in. </a:t>
            </a:r>
            <a:r>
              <a:rPr lang="pl-PL" sz="2400" dirty="0" smtClean="0"/>
              <a:t>czerwony</a:t>
            </a:r>
            <a:r>
              <a:rPr lang="pl-PL" sz="2400" dirty="0" smtClean="0"/>
              <a:t>, żółty, niebieski czy fioletowy. </a:t>
            </a:r>
          </a:p>
          <a:p>
            <a:pPr>
              <a:buClr>
                <a:schemeClr val="accent2"/>
              </a:buClr>
            </a:pPr>
            <a:r>
              <a:rPr lang="pl-PL" sz="2400" dirty="0" smtClean="0"/>
              <a:t>Wystarczy przyrządzić roztwór octu i etanolu w stosunku objętościowym 1:1 i zanurzyć w nim pasek bibuły z zaznaczonym czarnym paskiem.</a:t>
            </a:r>
            <a:endParaRPr lang="pl-PL" sz="2400" dirty="0"/>
          </a:p>
          <a:p>
            <a:pPr>
              <a:buClr>
                <a:schemeClr val="accent2"/>
              </a:buClr>
            </a:pPr>
            <a:endParaRPr lang="en-US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95536" y="6061358"/>
            <a:ext cx="2657121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Stan początkowy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364088" y="6030580"/>
            <a:ext cx="3600400" cy="7386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Po pewnym czasie zaobserwujemy „wędrówkę” kolorów pochodzących z czarnego atramentu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7" r="29960"/>
          <a:stretch/>
        </p:blipFill>
        <p:spPr>
          <a:xfrm>
            <a:off x="7020272" y="980728"/>
            <a:ext cx="1442434" cy="494116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5" r="35458"/>
          <a:stretch/>
        </p:blipFill>
        <p:spPr>
          <a:xfrm>
            <a:off x="755576" y="980728"/>
            <a:ext cx="1455313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3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ln w="6350"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Odparowywanie</a:t>
            </a:r>
            <a:endParaRPr lang="en-US" sz="4000" dirty="0">
              <a:ln w="6350"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accent2"/>
              </a:buClr>
            </a:pPr>
            <a:r>
              <a:rPr lang="pl-PL" dirty="0" smtClean="0"/>
              <a:t>Stosowana </a:t>
            </a:r>
            <a:r>
              <a:rPr lang="pl-PL" dirty="0"/>
              <a:t>w przypadku, kiedy mieszaniną jest roztwór wodny. </a:t>
            </a:r>
            <a:endParaRPr lang="pl-PL" dirty="0" smtClean="0"/>
          </a:p>
          <a:p>
            <a:pPr>
              <a:buClr>
                <a:schemeClr val="accent2"/>
              </a:buClr>
            </a:pPr>
            <a:r>
              <a:rPr lang="pl-PL" dirty="0" smtClean="0"/>
              <a:t>Warunkiem </a:t>
            </a:r>
            <a:r>
              <a:rPr lang="pl-PL" dirty="0"/>
              <a:t>zastosowania tej metody jest fakt, że substancja rozpuszczona musi być nielotna, dzięki czemu można odparować wodę a substancja rozpuszczona pozostaje na dnie zbiornika. </a:t>
            </a:r>
            <a:endParaRPr lang="pl-PL" dirty="0" smtClean="0"/>
          </a:p>
          <a:p>
            <a:pPr>
              <a:buClr>
                <a:schemeClr val="accent2"/>
              </a:buClr>
            </a:pPr>
            <a:r>
              <a:rPr lang="pl-PL" dirty="0" smtClean="0"/>
              <a:t>Sposób </a:t>
            </a:r>
            <a:r>
              <a:rPr lang="pl-PL" dirty="0"/>
              <a:t>przeprowadzania tej metody polega na podgrzaniu parowniczki nad palnikiem do momentu uzyskania suchej substancji. </a:t>
            </a:r>
            <a:endParaRPr lang="pl-PL" dirty="0" smtClean="0"/>
          </a:p>
          <a:p>
            <a:pPr>
              <a:buClr>
                <a:schemeClr val="accent2"/>
              </a:buClr>
            </a:pPr>
            <a:r>
              <a:rPr lang="pl-PL" dirty="0" smtClean="0"/>
              <a:t>Przykładem </a:t>
            </a:r>
            <a:r>
              <a:rPr lang="pl-PL" dirty="0"/>
              <a:t>może być na przykład otrzymywanie soli kuchennej z wody morskiej.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3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2469" y="0"/>
            <a:ext cx="8229600" cy="1399032"/>
          </a:xfrm>
        </p:spPr>
        <p:txBody>
          <a:bodyPr>
            <a:normAutofit/>
          </a:bodyPr>
          <a:lstStyle/>
          <a:p>
            <a:r>
              <a:rPr lang="pl-PL" sz="4000" dirty="0" smtClean="0">
                <a:ln w="6350"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Odparowywanie</a:t>
            </a:r>
            <a:endParaRPr lang="en-US" sz="4000" dirty="0">
              <a:ln w="6350"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4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720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pl-PL" sz="2400" dirty="0" smtClean="0"/>
              <a:t>W doświadczeniu odparowano wodę z wodnego roztworu siarczanu (VI) miedzi (II)</a:t>
            </a:r>
            <a:endParaRPr lang="pl-PL" sz="2400" dirty="0"/>
          </a:p>
          <a:p>
            <a:pPr>
              <a:buClr>
                <a:schemeClr val="accent2"/>
              </a:buClr>
            </a:pPr>
            <a:endParaRPr lang="en-US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133696" y="6109475"/>
            <a:ext cx="3015731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Ogrzewanie roztworu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932040" y="5877272"/>
            <a:ext cx="360040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Stan końcowy; w parowniczce pozostał stały siarczan (VI) miedzi (II)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44"/>
          <a:stretch/>
        </p:blipFill>
        <p:spPr>
          <a:xfrm>
            <a:off x="1133696" y="2132856"/>
            <a:ext cx="3015732" cy="3600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1"/>
          <a:stretch/>
        </p:blipFill>
        <p:spPr>
          <a:xfrm>
            <a:off x="5212553" y="2132856"/>
            <a:ext cx="275134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0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ln w="6350"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Rozwarstwienie</a:t>
            </a:r>
            <a:endParaRPr lang="en-US" sz="4000" dirty="0">
              <a:ln w="6350"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pl-PL" dirty="0" smtClean="0"/>
              <a:t>Jest to rozdzielenie się dwóch niemieszających się cieczy o różnych gęstościach albo wydzielenie się cieczy z roztworu nasyconego wywołane obniżeniem temperatury lub przez wysolenie.</a:t>
            </a:r>
          </a:p>
          <a:p>
            <a:pPr>
              <a:buClr>
                <a:schemeClr val="accent2"/>
              </a:buClr>
            </a:pPr>
            <a:r>
              <a:rPr lang="pl-PL" dirty="0" smtClean="0"/>
              <a:t>Rozwarstwioną mieszaninę rozdziela się na poszczególne składniki w rozdzielaczu.</a:t>
            </a:r>
          </a:p>
        </p:txBody>
      </p:sp>
    </p:spTree>
    <p:extLst>
      <p:ext uri="{BB962C8B-B14F-4D97-AF65-F5344CB8AC3E}">
        <p14:creationId xmlns:p14="http://schemas.microsoft.com/office/powerpoint/2010/main" val="148043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2469" y="0"/>
            <a:ext cx="8229600" cy="1399032"/>
          </a:xfrm>
        </p:spPr>
        <p:txBody>
          <a:bodyPr>
            <a:normAutofit/>
          </a:bodyPr>
          <a:lstStyle/>
          <a:p>
            <a:r>
              <a:rPr lang="pl-PL" sz="4000" dirty="0">
                <a:ln w="6350"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Rozwarstwienie</a:t>
            </a:r>
            <a:endParaRPr lang="en-US" sz="4000" dirty="0">
              <a:ln w="6350"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4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720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pl-PL" sz="2400" dirty="0" smtClean="0"/>
              <a:t>Za pomocą rozdzielacza można oddzielić od siebie wodę i olej.</a:t>
            </a:r>
            <a:endParaRPr lang="en-US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1" r="17090"/>
          <a:stretch/>
        </p:blipFill>
        <p:spPr>
          <a:xfrm>
            <a:off x="461021" y="2381152"/>
            <a:ext cx="2166763" cy="3600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" t="-159" r="22482" b="15594"/>
          <a:stretch/>
        </p:blipFill>
        <p:spPr>
          <a:xfrm>
            <a:off x="3365944" y="2381152"/>
            <a:ext cx="2070152" cy="3600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3" t="29631" r="19626" b="30177"/>
          <a:stretch/>
        </p:blipFill>
        <p:spPr>
          <a:xfrm>
            <a:off x="6043360" y="2381152"/>
            <a:ext cx="2849120" cy="36000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41608" y="6062389"/>
            <a:ext cx="2430192" cy="7386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Rozdzielacz z mieszaniną wody i oleju umieszczono na statywie.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221928" y="6062389"/>
            <a:ext cx="243019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Po przelaniu całej wody znajdującej się roztworze zakręcono kurek rozdzielacza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246264" y="6062389"/>
            <a:ext cx="2430192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Oddzielone od siebie olej i woda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4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n w="6350">
                  <a:solidFill>
                    <a:schemeClr val="accent3"/>
                  </a:solidFill>
                </a:ln>
                <a:solidFill>
                  <a:schemeClr val="accent3"/>
                </a:solidFill>
              </a:rPr>
              <a:t>Rozpuszczanie substancji</a:t>
            </a:r>
            <a:endParaRPr lang="en-US" dirty="0">
              <a:ln w="6350">
                <a:solidFill>
                  <a:schemeClr val="accent3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chemeClr val="accent3"/>
              </a:buClr>
            </a:pPr>
            <a:r>
              <a:rPr lang="pl-PL" dirty="0" smtClean="0"/>
              <a:t>Jest to proces </a:t>
            </a:r>
            <a:r>
              <a:rPr lang="pl-PL" dirty="0"/>
              <a:t>fizykochemiczny polegający na takim zmieszaniu ciała stałego, gazu lub cieczy w innej cieczy lub gazie, że powstaje jednorodna, niemożliwa do rozdzielenia metodami mechanicznymi mieszanina. </a:t>
            </a:r>
            <a:endParaRPr lang="pl-PL" dirty="0" smtClean="0"/>
          </a:p>
          <a:p>
            <a:pPr>
              <a:buClr>
                <a:schemeClr val="accent3"/>
              </a:buClr>
            </a:pPr>
            <a:r>
              <a:rPr lang="pl-PL" dirty="0" smtClean="0"/>
              <a:t>Mieszanina </a:t>
            </a:r>
            <a:r>
              <a:rPr lang="pl-PL" dirty="0"/>
              <a:t>taka nazywana jest roztworem, zaś substancja, w której to się odbywa, nazywana jest rozpuszczalnikiem. </a:t>
            </a:r>
            <a:endParaRPr lang="pl-PL" dirty="0" smtClean="0"/>
          </a:p>
          <a:p>
            <a:pPr>
              <a:buClr>
                <a:schemeClr val="accent3"/>
              </a:buClr>
            </a:pPr>
            <a:r>
              <a:rPr lang="pl-PL" dirty="0"/>
              <a:t>Procesom rozpuszczania towarzyszą często efekty cieplne i niemal zawsze wzrost entropii układu. </a:t>
            </a:r>
            <a:endParaRPr lang="pl-PL" dirty="0" smtClean="0"/>
          </a:p>
          <a:p>
            <a:pPr>
              <a:buClr>
                <a:schemeClr val="accent3"/>
              </a:buClr>
            </a:pPr>
            <a:r>
              <a:rPr lang="pl-PL" dirty="0" smtClean="0"/>
              <a:t>Czasami </a:t>
            </a:r>
            <a:r>
              <a:rPr lang="pl-PL" dirty="0"/>
              <a:t>może się jednak zdarzyć, że w trakcie rozpuszczania dochodzi do </a:t>
            </a:r>
            <a:r>
              <a:rPr lang="pl-PL" dirty="0" err="1"/>
              <a:t>samoporządkowania</a:t>
            </a:r>
            <a:r>
              <a:rPr lang="pl-PL" dirty="0"/>
              <a:t> się układu i spadku jego entropii, musi to być jednak skompensowane przez wzrost entropii otoczenia.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8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n w="6350">
                  <a:solidFill>
                    <a:schemeClr val="accent3"/>
                  </a:solidFill>
                </a:ln>
                <a:solidFill>
                  <a:schemeClr val="accent3"/>
                </a:solidFill>
              </a:rPr>
              <a:t>Roztwarzanie substancji</a:t>
            </a:r>
            <a:endParaRPr lang="en-US" dirty="0">
              <a:ln w="6350">
                <a:solidFill>
                  <a:schemeClr val="accent3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3"/>
              </a:buClr>
            </a:pPr>
            <a:r>
              <a:rPr lang="pl-PL" b="1" dirty="0"/>
              <a:t>Roztwarzanie </a:t>
            </a:r>
            <a:r>
              <a:rPr lang="pl-PL" dirty="0"/>
              <a:t>– zjawisko chemiczne polegające na przechodzeniu substancji stałej do roztworu, połączone z reakcją tej substancji z rozpuszczalnikiem lub innym składnikiem roztworu.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9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Roztwory właściwe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Roztwory właściwe mogą występować we wszystkich trzech stanach skupienia: gazowym, ciekłym i stałym. </a:t>
            </a:r>
            <a:endParaRPr lang="pl-PL" dirty="0" smtClean="0"/>
          </a:p>
          <a:p>
            <a:r>
              <a:rPr lang="pl-PL" dirty="0"/>
              <a:t>Roztworem właściwym jest np. powietrze, woda źródlana, i stopy niektórych metali.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8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n w="6350">
                  <a:solidFill>
                    <a:schemeClr val="accent3"/>
                  </a:solidFill>
                </a:ln>
                <a:solidFill>
                  <a:schemeClr val="accent3"/>
                </a:solidFill>
              </a:rPr>
              <a:t>Na czym polega różnica?</a:t>
            </a:r>
            <a:endParaRPr lang="en-US" dirty="0">
              <a:ln w="6350">
                <a:solidFill>
                  <a:schemeClr val="accent3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858560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3"/>
              </a:buClr>
            </a:pPr>
            <a:r>
              <a:rPr lang="pl-PL" dirty="0"/>
              <a:t>Proces rozpuszczania fizycznego nie jest uważany za reakcję chemiczną, gdyż w wyniku interakcji między substancją rozpuszczaną a rozpuszczalnikiem nie powstają nowe trwałe wiązania chemiczne. </a:t>
            </a:r>
            <a:endParaRPr lang="pl-PL" dirty="0" smtClean="0"/>
          </a:p>
          <a:p>
            <a:pPr>
              <a:buClr>
                <a:schemeClr val="accent3"/>
              </a:buClr>
            </a:pPr>
            <a:r>
              <a:rPr lang="pl-PL" dirty="0" smtClean="0"/>
              <a:t>Niemniej </a:t>
            </a:r>
            <a:r>
              <a:rPr lang="pl-PL" dirty="0"/>
              <a:t>rozpuszczaniu mogą towarzyszyć procesy rozpadania i tworzenia się nietrwałych wiązań wodorowych, generowanie jonów i struktur </a:t>
            </a:r>
            <a:r>
              <a:rPr lang="pl-PL" dirty="0" err="1"/>
              <a:t>nadcząsteczkowych</a:t>
            </a:r>
            <a:r>
              <a:rPr lang="pl-PL" dirty="0"/>
              <a:t>.</a:t>
            </a:r>
          </a:p>
          <a:p>
            <a:pPr>
              <a:buClr>
                <a:schemeClr val="accent3"/>
              </a:buClr>
            </a:pPr>
            <a:r>
              <a:rPr lang="pl-PL" dirty="0"/>
              <a:t>Ważną cechą różniącą rozpuszczanie chemiczne od rozpuszczania fizycznego jest to, iż odparowując rozpuszczalnik nie uzyska się produktu wyjściowego, a jedynie produkt </a:t>
            </a:r>
            <a:r>
              <a:rPr lang="pl-PL" dirty="0" smtClean="0"/>
              <a:t>reakcji</a:t>
            </a:r>
            <a:endParaRPr lang="pl-PL" dirty="0"/>
          </a:p>
          <a:p>
            <a:pPr>
              <a:buClr>
                <a:schemeClr val="accent3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n w="635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KONIEC</a:t>
            </a:r>
            <a:endParaRPr lang="en-US" dirty="0">
              <a:ln w="6350">
                <a:solidFill>
                  <a:schemeClr val="tx1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009584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pl-PL" sz="2400" dirty="0" smtClean="0"/>
              <a:t>Prezentację przygotował Kamil </a:t>
            </a:r>
            <a:r>
              <a:rPr lang="pl-PL" sz="2400" dirty="0" err="1" smtClean="0"/>
              <a:t>Paluszewski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7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Podział roztworów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pl-PL" dirty="0" smtClean="0"/>
              <a:t>Ze względu na wielkość cząstek roztwory dzielimy na:</a:t>
            </a:r>
          </a:p>
          <a:p>
            <a:r>
              <a:rPr lang="pl-PL" b="1" dirty="0" smtClean="0"/>
              <a:t>Roztwory </a:t>
            </a:r>
            <a:r>
              <a:rPr lang="pl-PL" b="1" dirty="0"/>
              <a:t>właściwe </a:t>
            </a:r>
            <a:r>
              <a:rPr lang="pl-PL" dirty="0"/>
              <a:t>- cząstki substancji rozpuszczonej mają rozmiary mniejsze od 1 </a:t>
            </a:r>
            <a:r>
              <a:rPr lang="pl-PL" dirty="0" err="1"/>
              <a:t>nm</a:t>
            </a:r>
            <a:r>
              <a:rPr lang="pl-PL" dirty="0"/>
              <a:t> (10</a:t>
            </a:r>
            <a:r>
              <a:rPr lang="pl-PL" baseline="30000" dirty="0"/>
              <a:t>−9</a:t>
            </a:r>
            <a:r>
              <a:rPr lang="pl-PL" dirty="0"/>
              <a:t> m</a:t>
            </a:r>
            <a:r>
              <a:rPr lang="pl-PL" dirty="0" smtClean="0"/>
              <a:t>),</a:t>
            </a:r>
          </a:p>
          <a:p>
            <a:r>
              <a:rPr lang="pl-PL" b="1" dirty="0" smtClean="0"/>
              <a:t>Koloidy</a:t>
            </a:r>
            <a:r>
              <a:rPr lang="pl-PL" dirty="0" smtClean="0"/>
              <a:t>, w których </a:t>
            </a:r>
            <a:r>
              <a:rPr lang="pl-PL" dirty="0"/>
              <a:t>cząstki substancji mają średnicę 10</a:t>
            </a:r>
            <a:r>
              <a:rPr lang="pl-PL" baseline="30000" dirty="0"/>
              <a:t>−9</a:t>
            </a:r>
            <a:r>
              <a:rPr lang="pl-PL" dirty="0"/>
              <a:t> - 10</a:t>
            </a:r>
            <a:r>
              <a:rPr lang="pl-PL" baseline="30000" dirty="0"/>
              <a:t>−7</a:t>
            </a:r>
            <a:r>
              <a:rPr lang="pl-PL" dirty="0"/>
              <a:t> </a:t>
            </a:r>
            <a:r>
              <a:rPr lang="pl-PL" dirty="0" smtClean="0"/>
              <a:t>m,</a:t>
            </a:r>
          </a:p>
          <a:p>
            <a:r>
              <a:rPr lang="pl-PL" b="1" dirty="0" smtClean="0"/>
              <a:t>Zawiesiny</a:t>
            </a:r>
            <a:r>
              <a:rPr lang="pl-PL" dirty="0" smtClean="0"/>
              <a:t> </a:t>
            </a:r>
            <a:r>
              <a:rPr lang="pl-PL" dirty="0"/>
              <a:t>– średnica cząstek jest większa niż 10</a:t>
            </a:r>
            <a:r>
              <a:rPr lang="pl-PL" baseline="30000" dirty="0"/>
              <a:t>−7</a:t>
            </a:r>
            <a:r>
              <a:rPr lang="pl-PL" dirty="0"/>
              <a:t> </a:t>
            </a:r>
            <a:r>
              <a:rPr lang="pl-PL" dirty="0" smtClean="0"/>
              <a:t>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1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Klasyfikacja koloidów</a:t>
            </a:r>
            <a:endParaRPr lang="en-US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518457"/>
              </p:ext>
            </p:extLst>
          </p:nvPr>
        </p:nvGraphicFramePr>
        <p:xfrm>
          <a:off x="457200" y="1882775"/>
          <a:ext cx="8229600" cy="37084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530624"/>
                <a:gridCol w="2955776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pl-PL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ośrodek dyspersyjny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faza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rozproszona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nazwa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koloidu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kumimoji="0" lang="pl-PL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gaz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kumimoji="0" lang="pl-PL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gaz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nie istnieje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kumimoji="0" lang="pl-PL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ciecz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kumimoji="0" lang="pl-PL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aerozol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kumimoji="0" lang="pl-PL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substancja stała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kumimoji="0" lang="pl-PL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aerozol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kumimoji="0" lang="pl-PL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ciecz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kumimoji="0" lang="pl-PL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gaz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kumimoji="0" lang="pl-PL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piana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kumimoji="0" lang="pl-PL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ciecz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kumimoji="0" lang="pl-PL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emulsja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kumimoji="0" lang="pl-PL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substancja stała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kumimoji="0" lang="pl-PL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kumimoji="0" lang="pl-PL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substancja stała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kumimoji="0" lang="pl-PL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gaz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kumimoji="0" lang="pl-PL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piana stała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kumimoji="0" lang="pl-PL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ciecz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kumimoji="0" lang="pl-PL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emulsja stała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kumimoji="0" lang="pl-PL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substancja stała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kumimoji="0" lang="pl-PL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zol stały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8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Koloidy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pl-PL" dirty="0"/>
              <a:t>Typowy układ koloidalny (tak zwany koloid fazowy) składa się z dwóch faz</a:t>
            </a:r>
            <a:r>
              <a:rPr lang="pl-PL" dirty="0" smtClean="0"/>
              <a:t>:</a:t>
            </a:r>
          </a:p>
          <a:p>
            <a:r>
              <a:rPr lang="pl-PL" b="1" dirty="0"/>
              <a:t>fazy ciągłej</a:t>
            </a:r>
            <a:r>
              <a:rPr lang="pl-PL" dirty="0"/>
              <a:t>, czyli substancji rozpraszającej, zwanej też ośrodkiem dyspersyjnym lub dyspergującym</a:t>
            </a:r>
          </a:p>
          <a:p>
            <a:r>
              <a:rPr lang="pl-PL" b="1" dirty="0"/>
              <a:t>fazy rozproszonej</a:t>
            </a:r>
            <a:r>
              <a:rPr lang="pl-PL" dirty="0"/>
              <a:t>, czyli substancji zdyspergowanej w ośrodku dyspersyjnym i w nim nierozpuszczalnej</a:t>
            </a:r>
          </a:p>
          <a:p>
            <a:pPr marL="6400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55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Podział roztworów ze względu na stan skupienia</a:t>
            </a:r>
            <a:endParaRPr lang="en-US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pl-PL" dirty="0" smtClean="0"/>
              <a:t>Biorąc pod uwagę to kryterium wyróżniamy 3 rodzaje roztworów:</a:t>
            </a:r>
          </a:p>
          <a:p>
            <a:r>
              <a:rPr lang="pl-PL" b="1" dirty="0" smtClean="0"/>
              <a:t>Roztwory gazowe</a:t>
            </a:r>
          </a:p>
          <a:p>
            <a:r>
              <a:rPr lang="pl-PL" b="1" dirty="0" smtClean="0"/>
              <a:t>Roztwory cieczy w cieczy</a:t>
            </a:r>
          </a:p>
          <a:p>
            <a:r>
              <a:rPr lang="pl-PL" b="1" dirty="0" smtClean="0"/>
              <a:t>Roztwory ciał stałych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98271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Zo</a:t>
            </a:r>
            <a:r>
              <a:rPr lang="en-US" dirty="0" smtClean="0"/>
              <a:t>l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pl-PL" dirty="0" smtClean="0"/>
              <a:t>że</a:t>
            </a:r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Zol</a:t>
            </a:r>
            <a:r>
              <a:rPr lang="pl-PL" sz="2400" dirty="0">
                <a:solidFill>
                  <a:schemeClr val="accent1"/>
                </a:solidFill>
              </a:rPr>
              <a:t> </a:t>
            </a:r>
            <a:r>
              <a:rPr lang="pl-PL" sz="2400" dirty="0"/>
              <a:t>- układ koloidalny w postaci cząstek koloidalnych rozproszonych w cieczy lub </a:t>
            </a:r>
            <a:r>
              <a:rPr lang="pl-PL" sz="2400" dirty="0" smtClean="0"/>
              <a:t>gazie. </a:t>
            </a:r>
            <a:br>
              <a:rPr lang="pl-PL" sz="2400" dirty="0" smtClean="0"/>
            </a:br>
            <a:r>
              <a:rPr lang="pl-PL" sz="2400" dirty="0" smtClean="0"/>
              <a:t>Wyróżnia </a:t>
            </a:r>
            <a:r>
              <a:rPr lang="pl-PL" sz="2400" dirty="0"/>
              <a:t>się</a:t>
            </a:r>
            <a:r>
              <a:rPr lang="pl-PL" sz="2400" dirty="0" smtClean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000" b="1" dirty="0" smtClean="0"/>
              <a:t>zole </a:t>
            </a:r>
            <a:r>
              <a:rPr lang="pl-PL" sz="2000" b="1" dirty="0"/>
              <a:t>liofobowe </a:t>
            </a:r>
            <a:r>
              <a:rPr lang="pl-PL" sz="2000" dirty="0"/>
              <a:t>– których cząstki koloidalne utrzymują się w stanie wielkiego rozdrobnienia dzięki utrzymującym się na ich powierzchni jednoimiennym ładunkom elektrycznym,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000" b="1" dirty="0" smtClean="0"/>
              <a:t>zole </a:t>
            </a:r>
            <a:r>
              <a:rPr lang="pl-PL" sz="2000" b="1" dirty="0"/>
              <a:t>liofilowe </a:t>
            </a:r>
            <a:r>
              <a:rPr lang="pl-PL" sz="2000" dirty="0"/>
              <a:t>– których cząstki koloidalne mają na swojej powierzchni warstwę zaadsorbowanych cząsteczek cieczy rozpraszającej.</a:t>
            </a:r>
          </a:p>
          <a:p>
            <a:r>
              <a:rPr lang="pl-PL" sz="2400" b="1" dirty="0">
                <a:solidFill>
                  <a:schemeClr val="accent1"/>
                </a:solidFill>
              </a:rPr>
              <a:t>Żel</a:t>
            </a:r>
            <a:r>
              <a:rPr lang="pl-PL" sz="2400" dirty="0">
                <a:solidFill>
                  <a:schemeClr val="accent1"/>
                </a:solidFill>
              </a:rPr>
              <a:t> </a:t>
            </a:r>
            <a:r>
              <a:rPr lang="pl-PL" sz="2400" dirty="0"/>
              <a:t>- szczególny rodzaj układu koloidalnego, będący efektem koagulacji </a:t>
            </a:r>
            <a:r>
              <a:rPr lang="pl-PL" sz="2400" dirty="0" smtClean="0"/>
              <a:t>zolu (przemiany pod wpływem wody i soli metali lekkich)</a:t>
            </a:r>
            <a:endParaRPr lang="pl-PL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ln w="6350"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Metody rozdzielania mieszanin</a:t>
            </a:r>
            <a:endParaRPr lang="en-US" sz="4000" dirty="0">
              <a:ln w="6350"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975192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2"/>
              </a:buClr>
            </a:pPr>
            <a:r>
              <a:rPr lang="pl-PL" dirty="0" smtClean="0"/>
              <a:t>Sączenie</a:t>
            </a:r>
          </a:p>
          <a:p>
            <a:pPr>
              <a:buClr>
                <a:schemeClr val="accent2"/>
              </a:buClr>
            </a:pPr>
            <a:r>
              <a:rPr lang="pl-PL" dirty="0" smtClean="0"/>
              <a:t>Destylacja</a:t>
            </a:r>
          </a:p>
          <a:p>
            <a:pPr>
              <a:buClr>
                <a:schemeClr val="accent2"/>
              </a:buClr>
            </a:pPr>
            <a:r>
              <a:rPr lang="pl-PL" dirty="0" smtClean="0"/>
              <a:t>Sedymentacja</a:t>
            </a:r>
          </a:p>
          <a:p>
            <a:pPr>
              <a:buClr>
                <a:schemeClr val="accent2"/>
              </a:buClr>
            </a:pPr>
            <a:r>
              <a:rPr lang="pl-PL" dirty="0" smtClean="0"/>
              <a:t>Zlewanie</a:t>
            </a:r>
          </a:p>
          <a:p>
            <a:pPr>
              <a:buClr>
                <a:schemeClr val="accent2"/>
              </a:buClr>
            </a:pPr>
            <a:r>
              <a:rPr lang="pl-PL" dirty="0" smtClean="0"/>
              <a:t>Krystalizacja</a:t>
            </a:r>
          </a:p>
          <a:p>
            <a:pPr>
              <a:buClr>
                <a:schemeClr val="accent2"/>
              </a:buClr>
            </a:pPr>
            <a:r>
              <a:rPr lang="pl-PL" dirty="0" smtClean="0"/>
              <a:t>Adsorpcja</a:t>
            </a:r>
          </a:p>
          <a:p>
            <a:pPr>
              <a:buClr>
                <a:schemeClr val="accent2"/>
              </a:buClr>
            </a:pPr>
            <a:r>
              <a:rPr lang="pl-PL" dirty="0" smtClean="0"/>
              <a:t>Chromatografia</a:t>
            </a:r>
          </a:p>
          <a:p>
            <a:pPr>
              <a:buClr>
                <a:schemeClr val="accent2"/>
              </a:buClr>
            </a:pPr>
            <a:r>
              <a:rPr lang="pl-PL" dirty="0" smtClean="0"/>
              <a:t>Odparowywanie</a:t>
            </a:r>
          </a:p>
          <a:p>
            <a:pPr>
              <a:buClr>
                <a:schemeClr val="accent2"/>
              </a:buClr>
            </a:pPr>
            <a:r>
              <a:rPr lang="pl-PL" dirty="0"/>
              <a:t>Za pomocą rozdzielacza (wykorzystując rozwarstwianie roztworów</a:t>
            </a:r>
          </a:p>
          <a:p>
            <a:pPr>
              <a:buClr>
                <a:schemeClr val="accent2"/>
              </a:buClr>
            </a:pPr>
            <a:r>
              <a:rPr lang="pl-PL" dirty="0"/>
              <a:t>Za pomocą magnesu </a:t>
            </a:r>
          </a:p>
          <a:p>
            <a:pPr>
              <a:buClr>
                <a:schemeClr val="accent2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2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Niestandardowy 9">
      <a:dk1>
        <a:sysClr val="windowText" lastClr="000000"/>
      </a:dk1>
      <a:lt1>
        <a:sysClr val="window" lastClr="FFFFFF"/>
      </a:lt1>
      <a:dk2>
        <a:srgbClr val="0C0C0C"/>
      </a:dk2>
      <a:lt2>
        <a:srgbClr val="D8D8D8"/>
      </a:lt2>
      <a:accent1>
        <a:srgbClr val="00FFCC"/>
      </a:accent1>
      <a:accent2>
        <a:srgbClr val="FFCC00"/>
      </a:accent2>
      <a:accent3>
        <a:srgbClr val="FF2C05"/>
      </a:accent3>
      <a:accent4>
        <a:srgbClr val="A4FF00"/>
      </a:accent4>
      <a:accent5>
        <a:srgbClr val="800080"/>
      </a:accent5>
      <a:accent6>
        <a:srgbClr val="000000"/>
      </a:accent6>
      <a:hlink>
        <a:srgbClr val="0000FF"/>
      </a:hlink>
      <a:folHlink>
        <a:srgbClr val="800080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274</TotalTime>
  <Words>1182</Words>
  <Application>Microsoft Office PowerPoint</Application>
  <PresentationFormat>Pokaz na ekranie (4:3)</PresentationFormat>
  <Paragraphs>146</Paragraphs>
  <Slides>31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Energetyczny</vt:lpstr>
      <vt:lpstr>ROZDZIELANIE, ROZPUSZCZANIE  I ROZTWARZANIE  SUBSTANCJI CHEMICZNYCH</vt:lpstr>
      <vt:lpstr>Co to jest roztwór?</vt:lpstr>
      <vt:lpstr>Roztwory właściwe</vt:lpstr>
      <vt:lpstr>Podział roztworów</vt:lpstr>
      <vt:lpstr>Klasyfikacja koloidów</vt:lpstr>
      <vt:lpstr>Koloidy</vt:lpstr>
      <vt:lpstr>Podział roztworów ze względu na stan skupienia</vt:lpstr>
      <vt:lpstr>Zol i żel</vt:lpstr>
      <vt:lpstr>Metody rozdzielania mieszanin</vt:lpstr>
      <vt:lpstr>Sączenie</vt:lpstr>
      <vt:lpstr>Sączenie</vt:lpstr>
      <vt:lpstr>Destylacja</vt:lpstr>
      <vt:lpstr>Destylacja</vt:lpstr>
      <vt:lpstr>Sedymentacja</vt:lpstr>
      <vt:lpstr>Zlewanie</vt:lpstr>
      <vt:lpstr>Krystalizacja</vt:lpstr>
      <vt:lpstr>Krystalizacja</vt:lpstr>
      <vt:lpstr>Krystalizacja</vt:lpstr>
      <vt:lpstr>Krystalizacja</vt:lpstr>
      <vt:lpstr>Adsorpcja</vt:lpstr>
      <vt:lpstr>Adsorpcja</vt:lpstr>
      <vt:lpstr>Chromatografia</vt:lpstr>
      <vt:lpstr>Chromatografia</vt:lpstr>
      <vt:lpstr>Odparowywanie</vt:lpstr>
      <vt:lpstr>Odparowywanie</vt:lpstr>
      <vt:lpstr>Rozwarstwienie</vt:lpstr>
      <vt:lpstr>Rozwarstwienie</vt:lpstr>
      <vt:lpstr>Rozpuszczanie substancji</vt:lpstr>
      <vt:lpstr>Roztwarzanie substancji</vt:lpstr>
      <vt:lpstr>Na czym polega różnica?</vt:lpstr>
      <vt:lpstr>KONIEC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ROZPUSZCZANIE A ROZTWARZANIE SUBSTANCJI CHEMICZNYCH</dc:title>
  <dc:creator>Kamil</dc:creator>
  <cp:lastModifiedBy>Kamil</cp:lastModifiedBy>
  <cp:revision>25</cp:revision>
  <dcterms:created xsi:type="dcterms:W3CDTF">2018-06-11T21:09:06Z</dcterms:created>
  <dcterms:modified xsi:type="dcterms:W3CDTF">2018-06-14T20:32:32Z</dcterms:modified>
</cp:coreProperties>
</file>